
<file path=[Content_Types].xml><?xml version="1.0" encoding="utf-8"?>
<Types xmlns="http://schemas.openxmlformats.org/package/2006/content-types"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52" d="100"/>
          <a:sy n="152" d="100"/>
        </p:scale>
        <p:origin x="7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229883f0b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c229883f0b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229883f0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229883f0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29883f0b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229883f0b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word2vec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229883f0b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229883f0b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229883f0b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c229883f0b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229883f0b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229883f0b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mention emojis/special characters for markers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345053d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c345053d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2401301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2401301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 matter which method we 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Unforseen data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384785a9e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384785a9e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229883f0b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c229883f0b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385da41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385da41a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35b46bfa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c35b46bfa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optimal hyper parameter tuning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345053d2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345053d2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zh-CN" sz="1150" b="1">
                <a:solidFill>
                  <a:schemeClr val="dk1"/>
                </a:solidFill>
              </a:rPr>
              <a:t>Multi-scale Contextual Capture</a:t>
            </a:r>
            <a:r>
              <a:rPr lang="zh-CN" sz="1150">
                <a:solidFill>
                  <a:schemeClr val="dk1"/>
                </a:solidFill>
              </a:rPr>
              <a:t>: Using convolutions with different sizes to better understand the input data's details.</a:t>
            </a:r>
            <a:endParaRPr sz="1150">
              <a:solidFill>
                <a:schemeClr val="dk1"/>
              </a:solidFill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zh-CN" sz="1150" b="1">
                <a:solidFill>
                  <a:schemeClr val="dk1"/>
                </a:solidFill>
              </a:rPr>
              <a:t>Temporal Dependency Learning</a:t>
            </a:r>
            <a:r>
              <a:rPr lang="zh-CN" sz="1150">
                <a:solidFill>
                  <a:schemeClr val="dk1"/>
                </a:solidFill>
              </a:rPr>
              <a:t>: A bidirectional GRU layer captures patterns from before and after the current point in time.</a:t>
            </a:r>
            <a:r>
              <a:rPr lang="zh-CN" sz="1150" b="1">
                <a:solidFill>
                  <a:schemeClr val="dk1"/>
                </a:solidFill>
              </a:rPr>
              <a:t>Feature Integration</a:t>
            </a:r>
            <a:r>
              <a:rPr lang="zh-CN" sz="1150">
                <a:solidFill>
                  <a:schemeClr val="dk1"/>
                </a:solidFill>
              </a:rPr>
              <a:t>: Combining outputs from several convolutions with dense layers for more accurate predictions.</a:t>
            </a:r>
            <a:endParaRPr sz="1150">
              <a:solidFill>
                <a:schemeClr val="dk1"/>
              </a:solidFill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zh-CN" sz="1150" b="1">
                <a:solidFill>
                  <a:schemeClr val="dk1"/>
                </a:solidFill>
              </a:rPr>
              <a:t>Dynamic Temporal Characteristics</a:t>
            </a:r>
            <a:r>
              <a:rPr lang="zh-CN" sz="1150">
                <a:solidFill>
                  <a:schemeClr val="dk1"/>
                </a:solidFill>
              </a:rPr>
              <a:t>: Bidirectional GRUs help the model learn from past events and predict future ones, improving its grasp of how sequences change over time.</a:t>
            </a:r>
            <a:endParaRPr sz="11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4"/>
          <p:cNvGrpSpPr/>
          <p:nvPr/>
        </p:nvGrpSpPr>
        <p:grpSpPr>
          <a:xfrm>
            <a:off x="-4660" y="-1"/>
            <a:ext cx="9161120" cy="5143500"/>
            <a:chOff x="-6214" y="-1"/>
            <a:chExt cx="12214827" cy="6858000"/>
          </a:xfrm>
        </p:grpSpPr>
        <p:cxnSp>
          <p:nvCxnSpPr>
            <p:cNvPr id="91" name="Google Shape;91;p14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4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4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4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95;p14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" name="Google Shape;96;p14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" name="Google Shape;97;p14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" name="Google Shape;98;p14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99;p14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00;p14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01;p14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" name="Google Shape;102;p14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" name="Google Shape;103;p14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14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14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14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14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14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14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14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14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14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113;p14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14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14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14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14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" name="Google Shape;119;p14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" name="Google Shape;120;p14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14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2" name="Google Shape;122;p14"/>
          <p:cNvSpPr txBox="1">
            <a:spLocks noGrp="1"/>
          </p:cNvSpPr>
          <p:nvPr>
            <p:ph type="ctrTitle"/>
          </p:nvPr>
        </p:nvSpPr>
        <p:spPr>
          <a:xfrm>
            <a:off x="518308" y="542177"/>
            <a:ext cx="7871928" cy="18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518308" y="2571748"/>
            <a:ext cx="7871928" cy="172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14"/>
          <p:cNvSpPr/>
          <p:nvPr/>
        </p:nvSpPr>
        <p:spPr>
          <a:xfrm rot="-8100000">
            <a:off x="-210820" y="1955930"/>
            <a:ext cx="426217" cy="426217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518309" y="544463"/>
            <a:ext cx="7743750" cy="10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body" idx="1"/>
          </p:nvPr>
        </p:nvSpPr>
        <p:spPr>
          <a:xfrm>
            <a:off x="518309" y="1755098"/>
            <a:ext cx="7743750" cy="267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Char char="▪"/>
              <a:defRPr/>
            </a:lvl1pPr>
            <a:lvl2pPr marL="914400" lvl="1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marL="1371600" lvl="2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marL="1828800" lvl="3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marL="2286000" lvl="4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>
            <a:off x="-4660" y="-1"/>
            <a:ext cx="9161120" cy="5143500"/>
            <a:chOff x="-6214" y="-1"/>
            <a:chExt cx="12214827" cy="6858000"/>
          </a:xfrm>
        </p:grpSpPr>
        <p:cxnSp>
          <p:nvCxnSpPr>
            <p:cNvPr id="136" name="Google Shape;136;p16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6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6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16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" name="Google Shape;140;p16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" name="Google Shape;141;p16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" name="Google Shape;142;p16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" name="Google Shape;143;p16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" name="Google Shape;144;p16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" name="Google Shape;145;p16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16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16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16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" name="Google Shape;149;p16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" name="Google Shape;150;p16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" name="Google Shape;151;p16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" name="Google Shape;152;p16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" name="Google Shape;153;p16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" name="Google Shape;154;p16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" name="Google Shape;155;p16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" name="Google Shape;156;p16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" name="Google Shape;157;p16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" name="Google Shape;160;p16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16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16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" name="Google Shape;163;p16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" name="Google Shape;164;p16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16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16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518308" y="538586"/>
            <a:ext cx="7734428" cy="208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body" idx="1"/>
          </p:nvPr>
        </p:nvSpPr>
        <p:spPr>
          <a:xfrm>
            <a:off x="518308" y="2815013"/>
            <a:ext cx="7734428" cy="149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/>
          <p:nvPr/>
        </p:nvSpPr>
        <p:spPr>
          <a:xfrm rot="-8100000">
            <a:off x="-210820" y="1955930"/>
            <a:ext cx="426217" cy="426217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518308" y="542177"/>
            <a:ext cx="7734428" cy="1016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518308" y="1759382"/>
            <a:ext cx="3757188" cy="245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Char char="▪"/>
              <a:defRPr/>
            </a:lvl1pPr>
            <a:lvl2pPr marL="914400" lvl="1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marL="1371600" lvl="2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marL="1828800" lvl="3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marL="2286000" lvl="4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body" idx="2"/>
          </p:nvPr>
        </p:nvSpPr>
        <p:spPr>
          <a:xfrm>
            <a:off x="4451306" y="1759382"/>
            <a:ext cx="3801430" cy="245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Char char="▪"/>
              <a:defRPr/>
            </a:lvl1pPr>
            <a:lvl2pPr marL="914400" lvl="1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marL="1371600" lvl="2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marL="1828800" lvl="3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marL="2286000" lvl="4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518308" y="542175"/>
            <a:ext cx="7740047" cy="105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518308" y="1748611"/>
            <a:ext cx="3722583" cy="40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 i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2"/>
          </p:nvPr>
        </p:nvSpPr>
        <p:spPr>
          <a:xfrm>
            <a:off x="518308" y="2215923"/>
            <a:ext cx="3722583" cy="209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Char char="▪"/>
              <a:defRPr/>
            </a:lvl1pPr>
            <a:lvl2pPr marL="914400" lvl="1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marL="1371600" lvl="2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marL="1828800" lvl="3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marL="2286000" lvl="4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3"/>
          </p:nvPr>
        </p:nvSpPr>
        <p:spPr>
          <a:xfrm>
            <a:off x="4577513" y="1748611"/>
            <a:ext cx="3675223" cy="40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 i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4"/>
          </p:nvPr>
        </p:nvSpPr>
        <p:spPr>
          <a:xfrm>
            <a:off x="4577513" y="2215923"/>
            <a:ext cx="3675223" cy="209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Char char="▪"/>
              <a:defRPr/>
            </a:lvl1pPr>
            <a:lvl2pPr marL="914400" lvl="1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marL="1371600" lvl="2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marL="1828800" lvl="3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marL="2286000" lvl="4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518308" y="542177"/>
            <a:ext cx="7875883" cy="105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-4660" y="-1"/>
            <a:ext cx="9161120" cy="5143500"/>
            <a:chOff x="-6214" y="-1"/>
            <a:chExt cx="12214827" cy="6858000"/>
          </a:xfrm>
        </p:grpSpPr>
        <p:cxnSp>
          <p:nvCxnSpPr>
            <p:cNvPr id="196" name="Google Shape;196;p2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" name="Google Shape;197;p2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" name="Google Shape;198;p2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" name="Google Shape;205;p2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2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2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2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" name="Google Shape;212;p2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2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2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2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" name="Google Shape;216;p2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" name="Google Shape;217;p2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" name="Google Shape;218;p2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" name="Google Shape;223;p2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" name="Google Shape;225;p20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" name="Google Shape;226;p20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7" name="Google Shape;227;p20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/>
          <p:nvPr/>
        </p:nvSpPr>
        <p:spPr>
          <a:xfrm rot="-8100000">
            <a:off x="-210819" y="2358643"/>
            <a:ext cx="426217" cy="426217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512690" y="535258"/>
            <a:ext cx="3374936" cy="224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body" idx="1"/>
          </p:nvPr>
        </p:nvSpPr>
        <p:spPr>
          <a:xfrm>
            <a:off x="4274004" y="531076"/>
            <a:ext cx="4242537" cy="4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914400" lvl="1" indent="-330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100"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1800"/>
            </a:lvl3pPr>
            <a:lvl4pPr marL="1828800" lvl="3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/>
            </a:lvl4pPr>
            <a:lvl5pPr marL="2286000" lvl="4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body" idx="2"/>
          </p:nvPr>
        </p:nvSpPr>
        <p:spPr>
          <a:xfrm>
            <a:off x="512690" y="2982408"/>
            <a:ext cx="3374936" cy="162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grpSp>
        <p:nvGrpSpPr>
          <p:cNvPr id="235" name="Google Shape;235;p21"/>
          <p:cNvGrpSpPr/>
          <p:nvPr/>
        </p:nvGrpSpPr>
        <p:grpSpPr>
          <a:xfrm>
            <a:off x="-4660" y="-1"/>
            <a:ext cx="9161120" cy="5143500"/>
            <a:chOff x="-6214" y="-1"/>
            <a:chExt cx="12214827" cy="6858000"/>
          </a:xfrm>
        </p:grpSpPr>
        <p:cxnSp>
          <p:nvCxnSpPr>
            <p:cNvPr id="236" name="Google Shape;236;p2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237;p2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238;p2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2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241;p2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242;p2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" name="Google Shape;243;p2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2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" name="Google Shape;245;p2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2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2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2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2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250;p2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p2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2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2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" name="Google Shape;254;p2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2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2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2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258;p2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2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2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" name="Google Shape;263;p2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2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1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2"/>
          <p:cNvGrpSpPr/>
          <p:nvPr/>
        </p:nvGrpSpPr>
        <p:grpSpPr>
          <a:xfrm>
            <a:off x="-4660" y="-1"/>
            <a:ext cx="9161120" cy="5143500"/>
            <a:chOff x="-6214" y="-1"/>
            <a:chExt cx="12214827" cy="6858000"/>
          </a:xfrm>
        </p:grpSpPr>
        <p:cxnSp>
          <p:nvCxnSpPr>
            <p:cNvPr id="272" name="Google Shape;272;p2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" name="Google Shape;273;p2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2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2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2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77;p2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78;p2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2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2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2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2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2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2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" name="Google Shape;285;p2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" name="Google Shape;286;p2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" name="Google Shape;287;p2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" name="Google Shape;288;p2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2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2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2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2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2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2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2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2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2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2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2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2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2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2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3" name="Google Shape;303;p22"/>
          <p:cNvSpPr txBox="1">
            <a:spLocks noGrp="1"/>
          </p:cNvSpPr>
          <p:nvPr>
            <p:ph type="title"/>
          </p:nvPr>
        </p:nvSpPr>
        <p:spPr>
          <a:xfrm>
            <a:off x="512690" y="535258"/>
            <a:ext cx="3326117" cy="226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2"/>
          <p:cNvSpPr>
            <a:spLocks noGrp="1"/>
          </p:cNvSpPr>
          <p:nvPr>
            <p:ph type="pic" idx="2"/>
          </p:nvPr>
        </p:nvSpPr>
        <p:spPr>
          <a:xfrm>
            <a:off x="4274004" y="535258"/>
            <a:ext cx="3978733" cy="4072984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22"/>
          <p:cNvSpPr/>
          <p:nvPr/>
        </p:nvSpPr>
        <p:spPr>
          <a:xfrm rot="-8100000">
            <a:off x="-210820" y="2357478"/>
            <a:ext cx="426217" cy="426217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2"/>
          <p:cNvSpPr txBox="1">
            <a:spLocks noGrp="1"/>
          </p:cNvSpPr>
          <p:nvPr>
            <p:ph type="body" idx="1"/>
          </p:nvPr>
        </p:nvSpPr>
        <p:spPr>
          <a:xfrm>
            <a:off x="512690" y="2977748"/>
            <a:ext cx="3326117" cy="163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07" name="Google Shape;307;p22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>
            <a:spLocks noGrp="1"/>
          </p:cNvSpPr>
          <p:nvPr>
            <p:ph type="title"/>
          </p:nvPr>
        </p:nvSpPr>
        <p:spPr>
          <a:xfrm>
            <a:off x="518309" y="544463"/>
            <a:ext cx="7743750" cy="10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3"/>
          <p:cNvSpPr txBox="1">
            <a:spLocks noGrp="1"/>
          </p:cNvSpPr>
          <p:nvPr>
            <p:ph type="body" idx="1"/>
          </p:nvPr>
        </p:nvSpPr>
        <p:spPr>
          <a:xfrm rot="5400000">
            <a:off x="3053521" y="-780113"/>
            <a:ext cx="2673327" cy="774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Char char="▪"/>
              <a:defRPr/>
            </a:lvl1pPr>
            <a:lvl2pPr marL="914400" lvl="1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marL="1371600" lvl="2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marL="1828800" lvl="3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marL="2286000" lvl="4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23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3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4"/>
          <p:cNvGrpSpPr/>
          <p:nvPr/>
        </p:nvGrpSpPr>
        <p:grpSpPr>
          <a:xfrm>
            <a:off x="-4660" y="-1"/>
            <a:ext cx="9161120" cy="5143500"/>
            <a:chOff x="-6214" y="-1"/>
            <a:chExt cx="12214827" cy="6858000"/>
          </a:xfrm>
        </p:grpSpPr>
        <p:cxnSp>
          <p:nvCxnSpPr>
            <p:cNvPr id="318" name="Google Shape;318;p24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319;p24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320;p24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" name="Google Shape;321;p24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24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24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24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24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24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24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" name="Google Shape;328;p24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329;p24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330;p24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331;p24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332;p24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333;p24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334;p24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5" name="Google Shape;335;p24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6" name="Google Shape;336;p24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7" name="Google Shape;337;p24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8" name="Google Shape;338;p24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9" name="Google Shape;339;p24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0" name="Google Shape;340;p24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1" name="Google Shape;341;p24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2" name="Google Shape;342;p24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3" name="Google Shape;343;p24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4" name="Google Shape;344;p24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5" name="Google Shape;345;p24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6" name="Google Shape;346;p24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7" name="Google Shape;347;p24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" name="Google Shape;348;p24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49" name="Google Shape;349;p24"/>
          <p:cNvSpPr/>
          <p:nvPr/>
        </p:nvSpPr>
        <p:spPr>
          <a:xfrm rot="-2700000">
            <a:off x="5827792" y="-215528"/>
            <a:ext cx="426217" cy="426217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4"/>
          <p:cNvSpPr txBox="1">
            <a:spLocks noGrp="1"/>
          </p:cNvSpPr>
          <p:nvPr>
            <p:ph type="title"/>
          </p:nvPr>
        </p:nvSpPr>
        <p:spPr>
          <a:xfrm rot="5400000">
            <a:off x="5131810" y="1185732"/>
            <a:ext cx="3769948" cy="247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4"/>
          <p:cNvSpPr txBox="1">
            <a:spLocks noGrp="1"/>
          </p:cNvSpPr>
          <p:nvPr>
            <p:ph type="body" idx="1"/>
          </p:nvPr>
        </p:nvSpPr>
        <p:spPr>
          <a:xfrm rot="5400000">
            <a:off x="1166635" y="-117232"/>
            <a:ext cx="3769948" cy="507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Char char="▪"/>
              <a:defRPr/>
            </a:lvl1pPr>
            <a:lvl2pPr marL="914400" lvl="1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marL="1371600" lvl="2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marL="1828800" lvl="3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marL="2286000" lvl="4" indent="-2921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24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4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4660" y="-1"/>
            <a:ext cx="9161120" cy="5143500"/>
            <a:chOff x="-6214" y="-1"/>
            <a:chExt cx="12214827" cy="6858000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74;p13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75;p13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13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13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13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13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13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13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518309" y="544463"/>
            <a:ext cx="7743750" cy="10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518309" y="1755098"/>
            <a:ext cx="7743750" cy="267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B94B5"/>
              </a:buClr>
              <a:buSzPts val="1100"/>
              <a:buFont typeface="Noto Sans Symbols"/>
              <a:buChar char="▪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B94B5"/>
              </a:buClr>
              <a:buSzPts val="10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B94B5"/>
              </a:buClr>
              <a:buSzPts val="9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B94B5"/>
              </a:buClr>
              <a:buSzPts val="800"/>
              <a:buFont typeface="Noto Sans Symbols"/>
              <a:buChar char="▪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B94B5"/>
              </a:buClr>
              <a:buSzPts val="800"/>
              <a:buFont typeface="Noto Sans Symbols"/>
              <a:buChar char="▪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512690" y="4661902"/>
            <a:ext cx="2882834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518308" y="177273"/>
            <a:ext cx="3086100" cy="31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252737" y="4661902"/>
            <a:ext cx="734363" cy="3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8" name="Google Shape;88;p13"/>
          <p:cNvSpPr/>
          <p:nvPr/>
        </p:nvSpPr>
        <p:spPr>
          <a:xfrm rot="-8100000">
            <a:off x="-210820" y="1137161"/>
            <a:ext cx="426217" cy="426217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6.gif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5.gif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/>
          <p:nvPr/>
        </p:nvSpPr>
        <p:spPr>
          <a:xfrm>
            <a:off x="-3927" y="226503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5"/>
          <p:cNvSpPr txBox="1">
            <a:spLocks noGrp="1"/>
          </p:cNvSpPr>
          <p:nvPr>
            <p:ph type="ctrTitle"/>
          </p:nvPr>
        </p:nvSpPr>
        <p:spPr>
          <a:xfrm>
            <a:off x="1312938" y="724999"/>
            <a:ext cx="6518100" cy="194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zh-CN" sz="32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Exploring Sarcasm Dynamics: </a:t>
            </a:r>
            <a:endParaRPr sz="32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zh-CN" sz="32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Insights from Reddit Corpus Analysis</a:t>
            </a:r>
            <a:endParaRPr sz="32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5"/>
          <p:cNvSpPr/>
          <p:nvPr/>
        </p:nvSpPr>
        <p:spPr>
          <a:xfrm rot="-8100000">
            <a:off x="-209731" y="712494"/>
            <a:ext cx="426217" cy="426217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25" descr="A blue and white curved wall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t="44131" b="16524"/>
          <a:stretch/>
        </p:blipFill>
        <p:spPr>
          <a:xfrm>
            <a:off x="3950" y="3987352"/>
            <a:ext cx="9133837" cy="1155619"/>
          </a:xfrm>
          <a:custGeom>
            <a:avLst/>
            <a:gdLst/>
            <a:ahLst/>
            <a:cxnLst/>
            <a:rect l="l" t="t" r="r" b="b"/>
            <a:pathLst>
              <a:path w="12178449" h="3424057" extrusionOk="0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3" name="Google Shape;363;p25"/>
          <p:cNvSpPr txBox="1"/>
          <p:nvPr/>
        </p:nvSpPr>
        <p:spPr>
          <a:xfrm>
            <a:off x="3217350" y="2671525"/>
            <a:ext cx="27093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001A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03F7B-A492-205F-F669-758BE7F40F51}"/>
              </a:ext>
            </a:extLst>
          </p:cNvPr>
          <p:cNvSpPr txBox="1"/>
          <p:nvPr/>
        </p:nvSpPr>
        <p:spPr>
          <a:xfrm>
            <a:off x="6384021" y="3326451"/>
            <a:ext cx="2256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Ziyuan</a:t>
            </a:r>
            <a:r>
              <a:rPr lang="en-US" altLang="zh-CN" dirty="0"/>
              <a:t> Ma</a:t>
            </a:r>
          </a:p>
          <a:p>
            <a:r>
              <a:rPr lang="en-US" altLang="zh-CN" dirty="0"/>
              <a:t>zm83@duke.edu</a:t>
            </a:r>
          </a:p>
          <a:p>
            <a:endParaRPr lang="en-US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582E0408-F0D4-1976-2F47-56F57232A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  <p:pic>
        <p:nvPicPr>
          <p:cNvPr id="8" name="Camera 7">
            <a:extLst>
              <a:ext uri="{FF2B5EF4-FFF2-40B4-BE49-F238E27FC236}">
                <a16:creationId xmlns:a16="http://schemas.microsoft.com/office/drawing/2014/main" id="{B577BA53-C497-6667-E886-C5EFAB7856B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4"/>
    </mc:Choice>
    <mc:Fallback>
      <p:transition spd="slow" advTm="8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50" y="662575"/>
            <a:ext cx="7573949" cy="43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4"/>
          <p:cNvSpPr/>
          <p:nvPr/>
        </p:nvSpPr>
        <p:spPr>
          <a:xfrm>
            <a:off x="3514725" y="4371975"/>
            <a:ext cx="1219200" cy="18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/>
          <p:cNvSpPr txBox="1"/>
          <p:nvPr/>
        </p:nvSpPr>
        <p:spPr>
          <a:xfrm>
            <a:off x="191350" y="96175"/>
            <a:ext cx="5228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Compare to GPT Detection  </a:t>
            </a:r>
            <a:endParaRPr sz="2400" b="1">
              <a:solidFill>
                <a:schemeClr val="dk2"/>
              </a:solidFill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8A42C1EA-03DD-59D2-FF5C-1C4FB60D6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53"/>
    </mc:Choice>
    <mc:Fallback>
      <p:transition spd="slow" advTm="1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>
            <a:spLocks noGrp="1"/>
          </p:cNvSpPr>
          <p:nvPr>
            <p:ph type="ctrTitle"/>
          </p:nvPr>
        </p:nvSpPr>
        <p:spPr>
          <a:xfrm>
            <a:off x="610450" y="582000"/>
            <a:ext cx="71736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Future Work and Limitations</a:t>
            </a:r>
            <a:endParaRPr sz="32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5"/>
          <p:cNvSpPr txBox="1">
            <a:spLocks noGrp="1"/>
          </p:cNvSpPr>
          <p:nvPr>
            <p:ph type="subTitle" idx="1"/>
          </p:nvPr>
        </p:nvSpPr>
        <p:spPr>
          <a:xfrm>
            <a:off x="610450" y="1373150"/>
            <a:ext cx="5013900" cy="160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zh-CN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Limited Dataset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zh-CN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Constrained Topics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zh-CN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Temporal and Cultural Variability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zh-CN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Non-standard Cues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zh-CN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endParaRPr sz="1595"/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422DC3B5-3AAA-9A8F-B43E-B514B671B2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4"/>
    </mc:Choice>
    <mc:Fallback>
      <p:transition spd="slow" advTm="6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>
            <a:spLocks noGrp="1"/>
          </p:cNvSpPr>
          <p:nvPr>
            <p:ph type="ctrTitle"/>
          </p:nvPr>
        </p:nvSpPr>
        <p:spPr>
          <a:xfrm>
            <a:off x="492925" y="220700"/>
            <a:ext cx="1897800" cy="532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sz="32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6"/>
          <p:cNvSpPr txBox="1"/>
          <p:nvPr/>
        </p:nvSpPr>
        <p:spPr>
          <a:xfrm>
            <a:off x="702150" y="955950"/>
            <a:ext cx="73008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492925" y="867150"/>
            <a:ext cx="8117700" cy="3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A57"/>
              </a:buClr>
              <a:buSzPts val="1500"/>
              <a:buFont typeface="Calibri"/>
              <a:buChar char="●"/>
            </a:pPr>
            <a:r>
              <a:rPr lang="zh-CN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Khodak, M., Saunshi, N., &amp; Vodrahalli, K. (2018). A Large Self-Annotated Corpus for Sarcasm. In LREC 2018 (pp. 1-6).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A57"/>
              </a:buClr>
              <a:buSzPts val="1500"/>
              <a:buFont typeface="Calibri"/>
              <a:buChar char="●"/>
            </a:pPr>
            <a:r>
              <a:rPr lang="zh-CN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Rahman M O, Hossain M S, Junaid T S, et al. Predicting prices of stock market using gated recurrent units (GRUs) neural networks[J]. Int. J. Comput. Sci. Netw. Secur, 2019, 19(1): 213-222.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A57"/>
              </a:buClr>
              <a:buSzPts val="1500"/>
              <a:buChar char="●"/>
            </a:pPr>
            <a:r>
              <a:rPr lang="zh-CN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Yu Y, Si X, Hu C, et al. A review of recurrent neural networks: LSTM cells and network architectures[J]. Neural computation, 2019, 31(7): 1235-1270.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A57"/>
              </a:buClr>
              <a:buSzPts val="1500"/>
              <a:buChar char="●"/>
            </a:pPr>
            <a:r>
              <a:rPr lang="zh-CN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Gole, M., Nwadiugwu, W. P., &amp; Miranskyy, A. (2023). On Sarcasm Detection with OpenAI GPT-based Models.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A57"/>
              </a:buClr>
              <a:buSzPts val="1500"/>
              <a:buFont typeface="Calibri"/>
              <a:buChar char="●"/>
            </a:pPr>
            <a:r>
              <a:rPr lang="zh-CN" sz="1500">
                <a:solidFill>
                  <a:srgbClr val="001A5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B. Sonare, J. H. Dewan, S. D. Thepade, V. Dadape, T. Gadge and A. Gavali, "Detecting Sarcasm in Reddit Comments: A Comparative Analysis," </a:t>
            </a:r>
            <a:r>
              <a:rPr lang="zh-CN" sz="1500" i="1">
                <a:solidFill>
                  <a:srgbClr val="001A5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2023 4th International Conference for Emerging Technology (INCET)</a:t>
            </a:r>
            <a:r>
              <a:rPr lang="zh-CN" sz="1500">
                <a:solidFill>
                  <a:srgbClr val="001A5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Belgaum, India, 2023, pp. 1-6, doi: 10.1109/INCET57972.2023.10170613.</a:t>
            </a:r>
            <a:endParaRPr sz="1500">
              <a:solidFill>
                <a:srgbClr val="001A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067C2298-7B49-D5EC-6439-7C1DD38813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"/>
    </mc:Choice>
    <mc:Fallback>
      <p:transition spd="slow" advTm="1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1083050" y="1331500"/>
            <a:ext cx="3908400" cy="336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36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6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ANY QUESTION?</a:t>
            </a:r>
            <a:endParaRPr sz="36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0025" y="300050"/>
            <a:ext cx="3248400" cy="24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extLst>
              <a:ext uri="{FF2B5EF4-FFF2-40B4-BE49-F238E27FC236}">
                <a16:creationId xmlns:a16="http://schemas.microsoft.com/office/drawing/2014/main" id="{0C1779E3-AA40-D521-4EA7-070124965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"/>
    </mc:Choice>
    <mc:Fallback>
      <p:transition spd="slow" advTm="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>
            <a:spLocks noGrp="1"/>
          </p:cNvSpPr>
          <p:nvPr>
            <p:ph type="ctrTitle"/>
          </p:nvPr>
        </p:nvSpPr>
        <p:spPr>
          <a:xfrm>
            <a:off x="221550" y="228525"/>
            <a:ext cx="22107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32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274500" y="859050"/>
            <a:ext cx="8595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zh-CN" sz="24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Defining sarcasm</a:t>
            </a:r>
            <a:endParaRPr sz="24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zh-CN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Act of saying one thing while meaning the </a:t>
            </a:r>
            <a:r>
              <a:rPr lang="zh-CN" sz="24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opposite</a:t>
            </a:r>
            <a:endParaRPr sz="24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zh-CN" sz="24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Difficulties</a:t>
            </a:r>
            <a:endParaRPr sz="24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zh-CN" sz="24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Subjectivity and Contextual Understanding</a:t>
            </a:r>
            <a:endParaRPr sz="24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■"/>
            </a:pPr>
            <a:r>
              <a:rPr lang="zh-CN" sz="2400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“oh, great job!”</a:t>
            </a:r>
            <a:endParaRPr sz="24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zh-CN" sz="24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Sarcasm markers</a:t>
            </a:r>
            <a:endParaRPr sz="2400" b="1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zh-CN" sz="24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Evolution of Language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050" y="2571750"/>
            <a:ext cx="2917975" cy="2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689E3DAA-F3D4-A592-F6A1-2C34C5B3B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29"/>
    </mc:Choice>
    <mc:Fallback>
      <p:transition spd="slow" advTm="20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>
            <a:spLocks noGrp="1"/>
          </p:cNvSpPr>
          <p:nvPr>
            <p:ph type="subTitle" idx="1"/>
          </p:nvPr>
        </p:nvSpPr>
        <p:spPr>
          <a:xfrm>
            <a:off x="518308" y="2571748"/>
            <a:ext cx="7872000" cy="173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" name="Google Shape;376;p27"/>
          <p:cNvPicPr preferRelativeResize="0"/>
          <p:nvPr/>
        </p:nvPicPr>
        <p:blipFill rotWithShape="1">
          <a:blip r:embed="rId5">
            <a:alphaModFix/>
          </a:blip>
          <a:srcRect l="5000" t="6937" r="12066" b="28529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extLst>
              <a:ext uri="{FF2B5EF4-FFF2-40B4-BE49-F238E27FC236}">
                <a16:creationId xmlns:a16="http://schemas.microsoft.com/office/drawing/2014/main" id="{E782FA15-89FC-F38D-AEC1-7ABD6C41E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00"/>
    </mc:Choice>
    <mc:Fallback>
      <p:transition spd="slow" advTm="2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>
            <a:spLocks noGrp="1"/>
          </p:cNvSpPr>
          <p:nvPr>
            <p:ph type="ctrTitle"/>
          </p:nvPr>
        </p:nvSpPr>
        <p:spPr>
          <a:xfrm>
            <a:off x="224275" y="117100"/>
            <a:ext cx="25086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32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8"/>
          <p:cNvSpPr txBox="1"/>
          <p:nvPr/>
        </p:nvSpPr>
        <p:spPr>
          <a:xfrm>
            <a:off x="2315500" y="861775"/>
            <a:ext cx="4147800" cy="4119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073763"/>
                </a:solidFill>
              </a:rPr>
              <a:t>Manually</a:t>
            </a:r>
            <a:r>
              <a:rPr lang="zh-CN" sz="1500">
                <a:solidFill>
                  <a:srgbClr val="073763"/>
                </a:solidFill>
              </a:rPr>
              <a:t> Labeled </a:t>
            </a:r>
            <a:r>
              <a:rPr lang="zh-CN" sz="1500" b="1">
                <a:solidFill>
                  <a:srgbClr val="073763"/>
                </a:solidFill>
              </a:rPr>
              <a:t>2,000</a:t>
            </a:r>
            <a:r>
              <a:rPr lang="zh-CN" sz="1500">
                <a:solidFill>
                  <a:srgbClr val="073763"/>
                </a:solidFill>
              </a:rPr>
              <a:t> random comments</a:t>
            </a:r>
            <a:endParaRPr sz="1500">
              <a:solidFill>
                <a:srgbClr val="073763"/>
              </a:solidFill>
            </a:endParaRPr>
          </a:p>
        </p:txBody>
      </p:sp>
      <p:cxnSp>
        <p:nvCxnSpPr>
          <p:cNvPr id="383" name="Google Shape;383;p28"/>
          <p:cNvCxnSpPr/>
          <p:nvPr/>
        </p:nvCxnSpPr>
        <p:spPr>
          <a:xfrm>
            <a:off x="4333900" y="1273675"/>
            <a:ext cx="0" cy="49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28"/>
          <p:cNvSpPr txBox="1"/>
          <p:nvPr/>
        </p:nvSpPr>
        <p:spPr>
          <a:xfrm>
            <a:off x="2315500" y="1772575"/>
            <a:ext cx="4147800" cy="4119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73763"/>
                </a:solidFill>
              </a:rPr>
              <a:t>Train Models</a:t>
            </a:r>
            <a:endParaRPr sz="1500">
              <a:solidFill>
                <a:srgbClr val="073763"/>
              </a:solidFill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2315500" y="2571750"/>
            <a:ext cx="4147800" cy="3873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73763"/>
                </a:solidFill>
              </a:rPr>
              <a:t>Manually </a:t>
            </a:r>
            <a:r>
              <a:rPr lang="zh-CN" sz="1500" b="1">
                <a:solidFill>
                  <a:srgbClr val="073763"/>
                </a:solidFill>
              </a:rPr>
              <a:t>relabelled</a:t>
            </a:r>
            <a:r>
              <a:rPr lang="zh-CN" sz="1500">
                <a:solidFill>
                  <a:srgbClr val="073763"/>
                </a:solidFill>
              </a:rPr>
              <a:t> 2,000 same comments</a:t>
            </a:r>
            <a:endParaRPr sz="1500">
              <a:solidFill>
                <a:srgbClr val="073763"/>
              </a:solidFill>
            </a:endParaRPr>
          </a:p>
        </p:txBody>
      </p:sp>
      <p:cxnSp>
        <p:nvCxnSpPr>
          <p:cNvPr id="386" name="Google Shape;386;p28"/>
          <p:cNvCxnSpPr/>
          <p:nvPr/>
        </p:nvCxnSpPr>
        <p:spPr>
          <a:xfrm>
            <a:off x="4333900" y="2172163"/>
            <a:ext cx="0" cy="38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p28"/>
          <p:cNvSpPr/>
          <p:nvPr/>
        </p:nvSpPr>
        <p:spPr>
          <a:xfrm>
            <a:off x="115700" y="3188100"/>
            <a:ext cx="2120400" cy="114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rgbClr val="073763"/>
                </a:solidFill>
              </a:rPr>
              <a:t>Overall </a:t>
            </a:r>
            <a:r>
              <a:rPr lang="zh-CN" sz="1500" b="1">
                <a:solidFill>
                  <a:srgbClr val="073763"/>
                </a:solidFill>
              </a:rPr>
              <a:t>0.54</a:t>
            </a:r>
            <a:endParaRPr sz="1500" b="1">
              <a:solidFill>
                <a:srgbClr val="07376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rgbClr val="073763"/>
                </a:solidFill>
              </a:rPr>
              <a:t>0: 0.54, f1-score 0.55</a:t>
            </a:r>
            <a:endParaRPr sz="1500">
              <a:solidFill>
                <a:srgbClr val="07376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73763"/>
                </a:solidFill>
              </a:rPr>
              <a:t>1: </a:t>
            </a:r>
            <a:r>
              <a:rPr lang="zh-CN" sz="1500" b="1">
                <a:solidFill>
                  <a:srgbClr val="073763"/>
                </a:solidFill>
              </a:rPr>
              <a:t>0.54</a:t>
            </a:r>
            <a:r>
              <a:rPr lang="zh-CN" sz="1500">
                <a:solidFill>
                  <a:srgbClr val="073763"/>
                </a:solidFill>
              </a:rPr>
              <a:t>, f1-score </a:t>
            </a:r>
            <a:r>
              <a:rPr lang="zh-CN" sz="1500" b="1">
                <a:solidFill>
                  <a:srgbClr val="073763"/>
                </a:solidFill>
              </a:rPr>
              <a:t>0.54</a:t>
            </a:r>
            <a:endParaRPr sz="1500" b="1">
              <a:solidFill>
                <a:srgbClr val="073763"/>
              </a:solidFill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2315500" y="3346325"/>
            <a:ext cx="4147800" cy="4119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73763"/>
                </a:solidFill>
              </a:rPr>
              <a:t>Train Models</a:t>
            </a:r>
            <a:endParaRPr sz="1500">
              <a:solidFill>
                <a:srgbClr val="073763"/>
              </a:solidFill>
            </a:endParaRPr>
          </a:p>
        </p:txBody>
      </p:sp>
      <p:cxnSp>
        <p:nvCxnSpPr>
          <p:cNvPr id="389" name="Google Shape;389;p28"/>
          <p:cNvCxnSpPr/>
          <p:nvPr/>
        </p:nvCxnSpPr>
        <p:spPr>
          <a:xfrm>
            <a:off x="4333900" y="2959038"/>
            <a:ext cx="0" cy="38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28"/>
          <p:cNvSpPr/>
          <p:nvPr/>
        </p:nvSpPr>
        <p:spPr>
          <a:xfrm>
            <a:off x="115700" y="1181300"/>
            <a:ext cx="2120400" cy="886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73763"/>
                </a:solidFill>
              </a:rPr>
              <a:t>Overall </a:t>
            </a:r>
            <a:r>
              <a:rPr lang="zh-CN" sz="1500" b="1">
                <a:solidFill>
                  <a:srgbClr val="073763"/>
                </a:solidFill>
              </a:rPr>
              <a:t>0.57</a:t>
            </a:r>
            <a:endParaRPr sz="1500" b="1">
              <a:solidFill>
                <a:srgbClr val="07376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73763"/>
                </a:solidFill>
              </a:rPr>
              <a:t>0: 0.52, f1-score 0.6</a:t>
            </a:r>
            <a:endParaRPr sz="1500">
              <a:solidFill>
                <a:srgbClr val="07376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73763"/>
                </a:solidFill>
              </a:rPr>
              <a:t>1: </a:t>
            </a:r>
            <a:r>
              <a:rPr lang="zh-CN" sz="1500" b="1">
                <a:solidFill>
                  <a:srgbClr val="073763"/>
                </a:solidFill>
              </a:rPr>
              <a:t>0.55</a:t>
            </a:r>
            <a:r>
              <a:rPr lang="zh-CN" sz="1500">
                <a:solidFill>
                  <a:srgbClr val="073763"/>
                </a:solidFill>
              </a:rPr>
              <a:t>, f1-score </a:t>
            </a:r>
            <a:r>
              <a:rPr lang="zh-CN" sz="1500" b="1">
                <a:solidFill>
                  <a:srgbClr val="073763"/>
                </a:solidFill>
              </a:rPr>
              <a:t>0.44</a:t>
            </a:r>
            <a:endParaRPr b="1"/>
          </a:p>
        </p:txBody>
      </p:sp>
      <p:sp>
        <p:nvSpPr>
          <p:cNvPr id="391" name="Google Shape;391;p28"/>
          <p:cNvSpPr txBox="1"/>
          <p:nvPr/>
        </p:nvSpPr>
        <p:spPr>
          <a:xfrm>
            <a:off x="4662800" y="2173450"/>
            <a:ext cx="15534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FF0000"/>
                </a:solidFill>
              </a:rPr>
              <a:t>Label Problem?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392" name="Google Shape;392;p28"/>
          <p:cNvSpPr txBox="1"/>
          <p:nvPr/>
        </p:nvSpPr>
        <p:spPr>
          <a:xfrm>
            <a:off x="2315500" y="4145500"/>
            <a:ext cx="4147800" cy="4119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073763"/>
                </a:solidFill>
              </a:rPr>
              <a:t>Re-Literature</a:t>
            </a:r>
            <a:r>
              <a:rPr lang="zh-CN" sz="1500">
                <a:solidFill>
                  <a:srgbClr val="073763"/>
                </a:solidFill>
              </a:rPr>
              <a:t> Review on Sarcasm Dataset</a:t>
            </a:r>
            <a:endParaRPr sz="1500">
              <a:solidFill>
                <a:srgbClr val="073763"/>
              </a:solidFill>
            </a:endParaRPr>
          </a:p>
        </p:txBody>
      </p:sp>
      <p:cxnSp>
        <p:nvCxnSpPr>
          <p:cNvPr id="393" name="Google Shape;393;p28"/>
          <p:cNvCxnSpPr/>
          <p:nvPr/>
        </p:nvCxnSpPr>
        <p:spPr>
          <a:xfrm>
            <a:off x="4333900" y="3758213"/>
            <a:ext cx="0" cy="38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28"/>
          <p:cNvSpPr txBox="1"/>
          <p:nvPr/>
        </p:nvSpPr>
        <p:spPr>
          <a:xfrm>
            <a:off x="4492688" y="3758225"/>
            <a:ext cx="18936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FF0000"/>
                </a:solidFill>
              </a:rPr>
              <a:t>Still Label Problem?</a:t>
            </a:r>
            <a:endParaRPr sz="1500">
              <a:solidFill>
                <a:srgbClr val="FF0000"/>
              </a:solidFill>
            </a:endParaRPr>
          </a:p>
        </p:txBody>
      </p:sp>
      <p:cxnSp>
        <p:nvCxnSpPr>
          <p:cNvPr id="395" name="Google Shape;395;p28"/>
          <p:cNvCxnSpPr>
            <a:endCxn id="396" idx="1"/>
          </p:cNvCxnSpPr>
          <p:nvPr/>
        </p:nvCxnSpPr>
        <p:spPr>
          <a:xfrm rot="10800000" flipH="1">
            <a:off x="6474725" y="4345875"/>
            <a:ext cx="3879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8"/>
          <p:cNvSpPr txBox="1"/>
          <p:nvPr/>
        </p:nvSpPr>
        <p:spPr>
          <a:xfrm>
            <a:off x="6681175" y="1406875"/>
            <a:ext cx="2299500" cy="11433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073763"/>
                </a:solidFill>
              </a:rPr>
              <a:t>Train: 1.3M</a:t>
            </a:r>
            <a:r>
              <a:rPr lang="zh-CN" sz="1500">
                <a:solidFill>
                  <a:srgbClr val="073763"/>
                </a:solidFill>
              </a:rPr>
              <a:t> Self-Annotated Reddit Corpus (</a:t>
            </a:r>
            <a:r>
              <a:rPr lang="zh-CN" sz="1500" b="1">
                <a:solidFill>
                  <a:srgbClr val="073763"/>
                </a:solidFill>
              </a:rPr>
              <a:t>SARC</a:t>
            </a:r>
            <a:r>
              <a:rPr lang="zh-CN" sz="1500">
                <a:solidFill>
                  <a:srgbClr val="073763"/>
                </a:solidFill>
              </a:rPr>
              <a:t>) (2018)</a:t>
            </a:r>
            <a:endParaRPr sz="150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073763"/>
                </a:solidFill>
              </a:rPr>
              <a:t>Test</a:t>
            </a:r>
            <a:r>
              <a:rPr lang="zh-CN" sz="1500">
                <a:solidFill>
                  <a:srgbClr val="073763"/>
                </a:solidFill>
              </a:rPr>
              <a:t>: Manually Labelled</a:t>
            </a:r>
            <a:endParaRPr sz="1500">
              <a:solidFill>
                <a:srgbClr val="073763"/>
              </a:solidFill>
            </a:endParaRPr>
          </a:p>
        </p:txBody>
      </p:sp>
      <p:sp>
        <p:nvSpPr>
          <p:cNvPr id="398" name="Google Shape;398;p28"/>
          <p:cNvSpPr txBox="1"/>
          <p:nvPr/>
        </p:nvSpPr>
        <p:spPr>
          <a:xfrm>
            <a:off x="6874050" y="4145500"/>
            <a:ext cx="2120400" cy="4119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073763"/>
                </a:solidFill>
              </a:rPr>
              <a:t>User</a:t>
            </a:r>
            <a:r>
              <a:rPr lang="zh-CN" sz="1500">
                <a:solidFill>
                  <a:srgbClr val="073763"/>
                </a:solidFill>
              </a:rPr>
              <a:t> self-labelled </a:t>
            </a:r>
            <a:r>
              <a:rPr lang="zh-CN" sz="1500" b="1">
                <a:solidFill>
                  <a:srgbClr val="073763"/>
                </a:solidFill>
              </a:rPr>
              <a:t>‘/s’</a:t>
            </a:r>
            <a:endParaRPr sz="1500" b="1">
              <a:solidFill>
                <a:srgbClr val="073763"/>
              </a:solidFill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F44B6FA0-F4BB-4525-74DE-DD80F1F34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09"/>
    </mc:Choice>
    <mc:Fallback>
      <p:transition spd="slow" advTm="7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>
            <a:spLocks noGrp="1"/>
          </p:cNvSpPr>
          <p:nvPr>
            <p:ph type="ctrTitle"/>
          </p:nvPr>
        </p:nvSpPr>
        <p:spPr>
          <a:xfrm>
            <a:off x="258300" y="332575"/>
            <a:ext cx="68535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Climate Change Reddit Dataset</a:t>
            </a:r>
            <a:endParaRPr sz="32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346200" y="1399450"/>
            <a:ext cx="25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“Neutral” Example</a:t>
            </a:r>
            <a:endParaRPr sz="2000" b="1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29"/>
          <p:cNvPicPr preferRelativeResize="0"/>
          <p:nvPr/>
        </p:nvPicPr>
        <p:blipFill rotWithShape="1">
          <a:blip r:embed="rId5">
            <a:alphaModFix/>
          </a:blip>
          <a:srcRect t="10921" r="2704"/>
          <a:stretch/>
        </p:blipFill>
        <p:spPr>
          <a:xfrm>
            <a:off x="346200" y="3521088"/>
            <a:ext cx="5659025" cy="133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200" y="1892050"/>
            <a:ext cx="5659029" cy="11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9"/>
          <p:cNvSpPr txBox="1"/>
          <p:nvPr/>
        </p:nvSpPr>
        <p:spPr>
          <a:xfrm>
            <a:off x="346200" y="3028488"/>
            <a:ext cx="278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“Sarcasm” Example</a:t>
            </a:r>
            <a:endParaRPr sz="2000" b="1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5225" y="-147400"/>
            <a:ext cx="3189750" cy="318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29"/>
          <p:cNvCxnSpPr/>
          <p:nvPr/>
        </p:nvCxnSpPr>
        <p:spPr>
          <a:xfrm flipH="1">
            <a:off x="1282675" y="4461350"/>
            <a:ext cx="1104900" cy="255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Audio 2">
            <a:extLst>
              <a:ext uri="{FF2B5EF4-FFF2-40B4-BE49-F238E27FC236}">
                <a16:creationId xmlns:a16="http://schemas.microsoft.com/office/drawing/2014/main" id="{A72DF5DF-B818-2F42-5C64-0A5144D78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69"/>
    </mc:Choice>
    <mc:Fallback>
      <p:transition spd="slow" advTm="26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>
            <a:spLocks noGrp="1"/>
          </p:cNvSpPr>
          <p:nvPr>
            <p:ph type="ctrTitle" idx="4294967295"/>
          </p:nvPr>
        </p:nvSpPr>
        <p:spPr>
          <a:xfrm>
            <a:off x="246950" y="139825"/>
            <a:ext cx="81213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SARC VS Climate Change Reddit Dataset</a:t>
            </a:r>
            <a:endParaRPr sz="32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30"/>
          <p:cNvPicPr preferRelativeResize="0"/>
          <p:nvPr/>
        </p:nvPicPr>
        <p:blipFill rotWithShape="1">
          <a:blip r:embed="rId5">
            <a:alphaModFix/>
          </a:blip>
          <a:srcRect l="1166" t="7074" b="7169"/>
          <a:stretch/>
        </p:blipFill>
        <p:spPr>
          <a:xfrm>
            <a:off x="411650" y="1165225"/>
            <a:ext cx="8320699" cy="3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extLst>
              <a:ext uri="{FF2B5EF4-FFF2-40B4-BE49-F238E27FC236}">
                <a16:creationId xmlns:a16="http://schemas.microsoft.com/office/drawing/2014/main" id="{1BD633D7-8F17-AA34-FF9E-1661F8046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58"/>
    </mc:Choice>
    <mc:Fallback>
      <p:transition spd="slow" advTm="42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25188"/>
            <a:ext cx="8839204" cy="329312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1"/>
          <p:cNvSpPr txBox="1">
            <a:spLocks noGrp="1"/>
          </p:cNvSpPr>
          <p:nvPr>
            <p:ph type="ctrTitle" idx="4294967295"/>
          </p:nvPr>
        </p:nvSpPr>
        <p:spPr>
          <a:xfrm>
            <a:off x="246950" y="139825"/>
            <a:ext cx="81213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Huggingface Repo</a:t>
            </a:r>
            <a:endParaRPr sz="32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18F4464B-56A6-8CFE-E9D6-05D448544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"/>
    </mc:Choice>
    <mc:Fallback>
      <p:transition spd="slow" advTm="1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>
            <a:spLocks noGrp="1"/>
          </p:cNvSpPr>
          <p:nvPr>
            <p:ph type="ctrTitle"/>
          </p:nvPr>
        </p:nvSpPr>
        <p:spPr>
          <a:xfrm>
            <a:off x="224275" y="117100"/>
            <a:ext cx="24999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32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32"/>
          <p:cNvPicPr preferRelativeResize="0"/>
          <p:nvPr/>
        </p:nvPicPr>
        <p:blipFill rotWithShape="1">
          <a:blip r:embed="rId5">
            <a:alphaModFix/>
          </a:blip>
          <a:srcRect r="2799"/>
          <a:stretch/>
        </p:blipFill>
        <p:spPr>
          <a:xfrm>
            <a:off x="104775" y="961750"/>
            <a:ext cx="6415426" cy="36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2"/>
          <p:cNvSpPr/>
          <p:nvPr/>
        </p:nvSpPr>
        <p:spPr>
          <a:xfrm>
            <a:off x="5629700" y="1419025"/>
            <a:ext cx="581100" cy="32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32"/>
          <p:cNvPicPr preferRelativeResize="0"/>
          <p:nvPr/>
        </p:nvPicPr>
        <p:blipFill rotWithShape="1">
          <a:blip r:embed="rId6">
            <a:alphaModFix/>
          </a:blip>
          <a:srcRect l="22655" r="18759"/>
          <a:stretch/>
        </p:blipFill>
        <p:spPr>
          <a:xfrm>
            <a:off x="6419850" y="117097"/>
            <a:ext cx="2499901" cy="214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extLst>
              <a:ext uri="{FF2B5EF4-FFF2-40B4-BE49-F238E27FC236}">
                <a16:creationId xmlns:a16="http://schemas.microsoft.com/office/drawing/2014/main" id="{964FC5B3-EB0F-8839-2390-0BDE578EDE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58"/>
    </mc:Choice>
    <mc:Fallback>
      <p:transition spd="slow" advTm="46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/>
        </p:nvSpPr>
        <p:spPr>
          <a:xfrm>
            <a:off x="324700" y="180975"/>
            <a:ext cx="2534700" cy="15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Multi-Kernel Conv-GRU Model</a:t>
            </a:r>
            <a:endParaRPr sz="2400" b="1">
              <a:solidFill>
                <a:schemeClr val="dk2"/>
              </a:solidFill>
            </a:endParaRPr>
          </a:p>
        </p:txBody>
      </p:sp>
      <p:pic>
        <p:nvPicPr>
          <p:cNvPr id="435" name="Google Shape;4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400" y="0"/>
            <a:ext cx="61369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extLst>
              <a:ext uri="{FF2B5EF4-FFF2-40B4-BE49-F238E27FC236}">
                <a16:creationId xmlns:a16="http://schemas.microsoft.com/office/drawing/2014/main" id="{C89EE531-0D91-597E-D629-1ED3B8867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44"/>
    </mc:Choice>
    <mc:Fallback>
      <p:transition spd="slow" advTm="4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sin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535F8D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530</Words>
  <Application>Microsoft Macintosh PowerPoint</Application>
  <PresentationFormat>On-screen Show (16:9)</PresentationFormat>
  <Paragraphs>60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Noto Sans Symbols</vt:lpstr>
      <vt:lpstr>Arial</vt:lpstr>
      <vt:lpstr>Calibri</vt:lpstr>
      <vt:lpstr>Simple Light</vt:lpstr>
      <vt:lpstr>CosineVTI</vt:lpstr>
      <vt:lpstr>Exploring Sarcasm Dynamics:  Insights from Reddit Corpus Analysis</vt:lpstr>
      <vt:lpstr>Background</vt:lpstr>
      <vt:lpstr>PowerPoint Presentation</vt:lpstr>
      <vt:lpstr>Methodology</vt:lpstr>
      <vt:lpstr>Climate Change Reddit Dataset</vt:lpstr>
      <vt:lpstr>SARC VS Climate Change Reddit Dataset</vt:lpstr>
      <vt:lpstr>Huggingface Repo</vt:lpstr>
      <vt:lpstr>Methodology</vt:lpstr>
      <vt:lpstr>PowerPoint Presentation</vt:lpstr>
      <vt:lpstr>PowerPoint Presentation</vt:lpstr>
      <vt:lpstr>Future Work and Limitations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Sarcasm Dynamics:  Insights from Reddit Corpus Analysis</dc:title>
  <cp:lastModifiedBy>Ziyuan Ma</cp:lastModifiedBy>
  <cp:revision>3</cp:revision>
  <dcterms:modified xsi:type="dcterms:W3CDTF">2024-04-22T00:08:00Z</dcterms:modified>
</cp:coreProperties>
</file>